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1" roundtripDataSignature="AMtx7mjmSLRAvC+g7aCHf8uks+AIxxn5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0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p20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20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p20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0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0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0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p20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0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0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0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p20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0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0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0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0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0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20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823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0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823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p20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0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0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0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20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823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20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0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0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2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823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0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823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0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823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0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0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823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0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823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0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0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29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29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2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29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2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2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" name="Google Shape;148;p29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2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29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2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29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2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p29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2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29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2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2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" name="Google Shape;159;p2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2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2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2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Google Shape;163;p29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29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29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29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29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29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Google Shape;169;p2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29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29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29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29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" name="Google Shape;174;p29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29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29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29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Google Shape;178;p29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2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29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29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29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29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Google Shape;184;p29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29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29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29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29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9" name="Google Shape;189;p2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29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29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29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29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" name="Google Shape;194;p29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29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29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29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" name="Google Shape;198;p29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2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29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29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29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" name="Google Shape;203;p29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29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29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29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29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Google Shape;208;p29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2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29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29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29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29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29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29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29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29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29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2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29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29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29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29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29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29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29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29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Google Shape;228;p29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29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29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29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29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Google Shape;234;p29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29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29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29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29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9" name="Google Shape;239;p2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29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29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29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" name="Google Shape;243;p29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29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29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29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29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29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2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29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29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29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29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Google Shape;254;p29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29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29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29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29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" name="Google Shape;259;p2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29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29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29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" name="Google Shape;263;p29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29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29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29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29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8" name="Google Shape;268;p29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2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2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21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1" name="Google Shape;51;p2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22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58" name="Google Shape;58;p22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9" name="Google Shape;59;p2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22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" name="Google Shape;61;p22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62" name="Google Shape;62;p22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22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22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" name="Google Shape;65;p22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66" name="Google Shape;66;p22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22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22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2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0" name="Google Shape;70;p22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71" name="Google Shape;71;p22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72" name="Google Shape;72;p22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22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4" name="Google Shape;74;p22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75" name="Google Shape;75;p22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22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22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" name="Google Shape;78;p22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9" name="Google Shape;79;p2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22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22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22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3" name="Google Shape;83;p22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84" name="Google Shape;84;p22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22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22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22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22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9" name="Google Shape;89;p2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3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2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Google Shape;95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2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2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5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25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2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26"/>
          <p:cNvGrpSpPr/>
          <p:nvPr/>
        </p:nvGrpSpPr>
        <p:grpSpPr>
          <a:xfrm>
            <a:off x="6866714" y="1255"/>
            <a:ext cx="2267380" cy="2601741"/>
            <a:chOff x="6790514" y="1255"/>
            <a:chExt cx="2267380" cy="2601741"/>
          </a:xfrm>
        </p:grpSpPr>
        <p:grpSp>
          <p:nvGrpSpPr>
            <p:cNvPr id="114" name="Google Shape;114;p26"/>
            <p:cNvGrpSpPr/>
            <p:nvPr/>
          </p:nvGrpSpPr>
          <p:grpSpPr>
            <a:xfrm>
              <a:off x="7067536" y="1255"/>
              <a:ext cx="1990358" cy="1990303"/>
              <a:chOff x="7067536" y="1255"/>
              <a:chExt cx="1990358" cy="1990303"/>
            </a:xfrm>
          </p:grpSpPr>
          <p:sp>
            <p:nvSpPr>
              <p:cNvPr id="115" name="Google Shape;115;p2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2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26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Google Shape;118;p26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19" name="Google Shape;119;p26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26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26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Google Shape;122;p26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26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26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8235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5" name="Google Shape;125;p26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2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2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27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27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27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28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2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37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Google Shape;139;p28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2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b="0" i="0" sz="13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"/>
          <p:cNvSpPr txBox="1"/>
          <p:nvPr>
            <p:ph type="ctrTitle"/>
          </p:nvPr>
        </p:nvSpPr>
        <p:spPr>
          <a:xfrm>
            <a:off x="457750" y="3003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SOME Electricity Billing System</a:t>
            </a:r>
            <a:endParaRPr/>
          </a:p>
        </p:txBody>
      </p:sp>
      <p:sp>
        <p:nvSpPr>
          <p:cNvPr id="278" name="Google Shape;278;p1"/>
          <p:cNvSpPr txBox="1"/>
          <p:nvPr/>
        </p:nvSpPr>
        <p:spPr>
          <a:xfrm>
            <a:off x="5960200" y="4163500"/>
            <a:ext cx="3006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Prepared By,</a:t>
            </a:r>
            <a:endParaRPr b="1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Sadman Sakib Khan Promit</a:t>
            </a:r>
            <a:endParaRPr b="1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9" name="Google Shape;279;p1"/>
          <p:cNvSpPr txBox="1"/>
          <p:nvPr/>
        </p:nvSpPr>
        <p:spPr>
          <a:xfrm>
            <a:off x="7300050" y="4609900"/>
            <a:ext cx="186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11"/>
          <p:cNvPicPr preferRelativeResize="0"/>
          <p:nvPr/>
        </p:nvPicPr>
        <p:blipFill rotWithShape="1">
          <a:blip r:embed="rId3">
            <a:alphaModFix amt="20000"/>
          </a:blip>
          <a:srcRect b="36367" l="0" r="0" t="7378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1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rPr lang="en" sz="4011">
                <a:highlight>
                  <a:schemeClr val="lt1"/>
                </a:highlight>
              </a:rPr>
              <a:t>Objectives of This Project</a:t>
            </a:r>
            <a:endParaRPr sz="4011"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t/>
            </a:r>
            <a:endParaRPr sz="4011">
              <a:highlight>
                <a:schemeClr val="lt1"/>
              </a:highlight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Font typeface="Nunito"/>
              <a:buChar char="●"/>
            </a:pPr>
            <a:r>
              <a:rPr lang="en" sz="20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Purpose</a:t>
            </a:r>
            <a:endParaRPr sz="2000"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lang="en" sz="20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Cloning of SOME Billing System</a:t>
            </a:r>
            <a:endParaRPr b="0" sz="2000"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lang="en" sz="20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Integration</a:t>
            </a:r>
            <a:endParaRPr b="0" sz="2000"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lang="en" sz="20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Can integrate with existing system architecture</a:t>
            </a:r>
            <a:endParaRPr b="0" sz="2000"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lang="en" sz="20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Features</a:t>
            </a:r>
            <a:endParaRPr b="0" sz="2000"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lang="en" sz="20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Automated billing</a:t>
            </a:r>
            <a:endParaRPr b="0" sz="2000"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lang="en" sz="2000"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customer support</a:t>
            </a:r>
            <a:endParaRPr b="0" sz="2000"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t/>
            </a:r>
            <a:endParaRPr sz="4011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14"/>
          <p:cNvPicPr preferRelativeResize="0"/>
          <p:nvPr/>
        </p:nvPicPr>
        <p:blipFill rotWithShape="1">
          <a:blip r:embed="rId3">
            <a:alphaModFix amt="20000"/>
          </a:blip>
          <a:srcRect b="36367" l="0" r="0" t="7378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4"/>
          <p:cNvSpPr txBox="1"/>
          <p:nvPr>
            <p:ph type="title"/>
          </p:nvPr>
        </p:nvSpPr>
        <p:spPr>
          <a:xfrm>
            <a:off x="0" y="0"/>
            <a:ext cx="9144000" cy="10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19">
                <a:highlight>
                  <a:schemeClr val="lt1"/>
                </a:highlight>
              </a:rPr>
              <a:t>Functional Requirements</a:t>
            </a:r>
            <a:endParaRPr sz="2920">
              <a:highlight>
                <a:schemeClr val="lt1"/>
              </a:highlight>
            </a:endParaRPr>
          </a:p>
        </p:txBody>
      </p:sp>
      <p:sp>
        <p:nvSpPr>
          <p:cNvPr id="292" name="Google Shape;292;p14"/>
          <p:cNvSpPr txBox="1"/>
          <p:nvPr/>
        </p:nvSpPr>
        <p:spPr>
          <a:xfrm>
            <a:off x="0" y="1094103"/>
            <a:ext cx="9144000" cy="32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Admin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Create/Manage accounts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Edit rates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Generate Bills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Customer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Create account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View Bills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Bank</a:t>
            </a:r>
            <a:endParaRPr b="1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Change Status</a:t>
            </a:r>
            <a:endParaRPr b="1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15"/>
          <p:cNvPicPr preferRelativeResize="0"/>
          <p:nvPr/>
        </p:nvPicPr>
        <p:blipFill rotWithShape="1">
          <a:blip r:embed="rId3">
            <a:alphaModFix amt="20000"/>
          </a:blip>
          <a:srcRect b="36367" l="0" r="0" t="7378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5"/>
          <p:cNvSpPr txBox="1"/>
          <p:nvPr>
            <p:ph type="title"/>
          </p:nvPr>
        </p:nvSpPr>
        <p:spPr>
          <a:xfrm>
            <a:off x="0" y="0"/>
            <a:ext cx="9144000" cy="10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19">
                <a:highlight>
                  <a:schemeClr val="lt1"/>
                </a:highlight>
              </a:rPr>
              <a:t>Non-Functional Requirements</a:t>
            </a:r>
            <a:endParaRPr sz="2920">
              <a:highlight>
                <a:schemeClr val="lt1"/>
              </a:highlight>
            </a:endParaRPr>
          </a:p>
        </p:txBody>
      </p:sp>
      <p:sp>
        <p:nvSpPr>
          <p:cNvPr id="299" name="Google Shape;299;p15"/>
          <p:cNvSpPr txBox="1"/>
          <p:nvPr/>
        </p:nvSpPr>
        <p:spPr>
          <a:xfrm>
            <a:off x="0" y="1094103"/>
            <a:ext cx="91440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Security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Password hashing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Authentication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Scalability &amp; Usability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Handling data efficiently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Handling users efficiently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Performance</a:t>
            </a: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 &amp; Reliability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Consistent user request handling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Accessibility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User-friendly interface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12"/>
          <p:cNvPicPr preferRelativeResize="0"/>
          <p:nvPr/>
        </p:nvPicPr>
        <p:blipFill rotWithShape="1">
          <a:blip r:embed="rId3">
            <a:alphaModFix amt="20000"/>
          </a:blip>
          <a:srcRect b="36367" l="0" r="0" t="7378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12"/>
          <p:cNvSpPr txBox="1"/>
          <p:nvPr/>
        </p:nvSpPr>
        <p:spPr>
          <a:xfrm>
            <a:off x="0" y="2468822"/>
            <a:ext cx="9144000" cy="25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Overview</a:t>
            </a:r>
            <a:endParaRPr b="1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Cloning of </a:t>
            </a:r>
            <a:r>
              <a:rPr lang="en" sz="2000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SOME </a:t>
            </a: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Billing System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Integration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Can integrate with existing system architecture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Features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Automated billing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Customer support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6" name="Google Shape;306;p12"/>
          <p:cNvSpPr txBox="1"/>
          <p:nvPr/>
        </p:nvSpPr>
        <p:spPr>
          <a:xfrm>
            <a:off x="0" y="0"/>
            <a:ext cx="9144000" cy="1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11">
                <a:solidFill>
                  <a:schemeClr val="dk2"/>
                </a:solidFill>
                <a:highlight>
                  <a:schemeClr val="lt1"/>
                </a:highlight>
                <a:latin typeface="Maven Pro"/>
                <a:ea typeface="Maven Pro"/>
                <a:cs typeface="Maven Pro"/>
                <a:sym typeface="Maven Pro"/>
              </a:rPr>
              <a:t>Functionality-wise Prototype Description</a:t>
            </a:r>
            <a:endParaRPr b="1" sz="3900">
              <a:solidFill>
                <a:schemeClr val="dk2"/>
              </a:solidFill>
              <a:highlight>
                <a:schemeClr val="lt1"/>
              </a:highlight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07" name="Google Shape;307;p12"/>
          <p:cNvSpPr txBox="1"/>
          <p:nvPr>
            <p:ph type="title"/>
          </p:nvPr>
        </p:nvSpPr>
        <p:spPr>
          <a:xfrm>
            <a:off x="0" y="1327950"/>
            <a:ext cx="9144000" cy="10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rPr lang="en" sz="3011">
                <a:highlight>
                  <a:schemeClr val="lt1"/>
                </a:highlight>
              </a:rPr>
              <a:t>System Overview</a:t>
            </a:r>
            <a:endParaRPr sz="29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13"/>
          <p:cNvPicPr preferRelativeResize="0"/>
          <p:nvPr/>
        </p:nvPicPr>
        <p:blipFill rotWithShape="1">
          <a:blip r:embed="rId3">
            <a:alphaModFix amt="20000"/>
          </a:blip>
          <a:srcRect b="36367" l="0" r="0" t="7378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3"/>
          <p:cNvSpPr txBox="1"/>
          <p:nvPr>
            <p:ph type="title"/>
          </p:nvPr>
        </p:nvSpPr>
        <p:spPr>
          <a:xfrm>
            <a:off x="0" y="0"/>
            <a:ext cx="9144000" cy="10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rPr lang="en" sz="3011">
                <a:highlight>
                  <a:schemeClr val="lt1"/>
                </a:highlight>
              </a:rPr>
              <a:t>User Classes and Characteristics</a:t>
            </a:r>
            <a:endParaRPr sz="2900">
              <a:highlight>
                <a:schemeClr val="lt1"/>
              </a:highlight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0" y="1094100"/>
            <a:ext cx="5453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User Types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Customers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Admin Staff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Meter (System)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5" name="Google Shape;31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53825" y="1022363"/>
            <a:ext cx="3098775" cy="309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16"/>
          <p:cNvPicPr preferRelativeResize="0"/>
          <p:nvPr/>
        </p:nvPicPr>
        <p:blipFill rotWithShape="1">
          <a:blip r:embed="rId3">
            <a:alphaModFix amt="20000"/>
          </a:blip>
          <a:srcRect b="36367" l="0" r="0" t="7378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6"/>
          <p:cNvSpPr txBox="1"/>
          <p:nvPr>
            <p:ph type="title"/>
          </p:nvPr>
        </p:nvSpPr>
        <p:spPr>
          <a:xfrm>
            <a:off x="0" y="0"/>
            <a:ext cx="9144000" cy="10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19">
                <a:highlight>
                  <a:schemeClr val="lt1"/>
                </a:highlight>
              </a:rPr>
              <a:t>Technical Implementation</a:t>
            </a:r>
            <a:endParaRPr sz="2920">
              <a:highlight>
                <a:schemeClr val="lt1"/>
              </a:highlight>
            </a:endParaRPr>
          </a:p>
        </p:txBody>
      </p:sp>
      <p:sp>
        <p:nvSpPr>
          <p:cNvPr id="322" name="Google Shape;322;p16"/>
          <p:cNvSpPr txBox="1"/>
          <p:nvPr/>
        </p:nvSpPr>
        <p:spPr>
          <a:xfrm>
            <a:off x="0" y="1094101"/>
            <a:ext cx="9144000" cy="32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Backend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Flask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SQLAlchemy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Frontend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HTML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CSS (Vanilla)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JavaScript (Vanilla)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Security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Werkzeug for password hashing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17"/>
          <p:cNvPicPr preferRelativeResize="0"/>
          <p:nvPr/>
        </p:nvPicPr>
        <p:blipFill rotWithShape="1">
          <a:blip r:embed="rId3">
            <a:alphaModFix amt="20000"/>
          </a:blip>
          <a:srcRect b="36367" l="0" r="0" t="7378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7"/>
          <p:cNvSpPr txBox="1"/>
          <p:nvPr>
            <p:ph type="title"/>
          </p:nvPr>
        </p:nvSpPr>
        <p:spPr>
          <a:xfrm>
            <a:off x="0" y="0"/>
            <a:ext cx="9144000" cy="10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19">
                <a:highlight>
                  <a:schemeClr val="lt1"/>
                </a:highlight>
              </a:rPr>
              <a:t>Conclusion and Future Scope</a:t>
            </a:r>
            <a:endParaRPr sz="2920">
              <a:highlight>
                <a:schemeClr val="lt1"/>
              </a:highlight>
            </a:endParaRPr>
          </a:p>
        </p:txBody>
      </p:sp>
      <p:sp>
        <p:nvSpPr>
          <p:cNvPr id="329" name="Google Shape;329;p17"/>
          <p:cNvSpPr txBox="1"/>
          <p:nvPr/>
        </p:nvSpPr>
        <p:spPr>
          <a:xfrm>
            <a:off x="0" y="1094100"/>
            <a:ext cx="9144000" cy="40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Conclusion</a:t>
            </a:r>
            <a:endParaRPr b="1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Automation of utility management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Successfully integrates comprehensive functionalities for various user roles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Efficient management of billing and customer service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Enhancing operational efficiency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Future Scope</a:t>
            </a:r>
            <a:endParaRPr b="1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Integration with Smart Meters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Mobile Application Development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Advanced Analytics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AI-Driven Predictive Maintenance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Green Energy Options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18"/>
          <p:cNvPicPr preferRelativeResize="0"/>
          <p:nvPr/>
        </p:nvPicPr>
        <p:blipFill rotWithShape="1">
          <a:blip r:embed="rId3">
            <a:alphaModFix amt="20000"/>
          </a:blip>
          <a:srcRect b="36367" l="0" r="0" t="7378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18"/>
          <p:cNvSpPr txBox="1"/>
          <p:nvPr>
            <p:ph type="title"/>
          </p:nvPr>
        </p:nvSpPr>
        <p:spPr>
          <a:xfrm>
            <a:off x="0" y="0"/>
            <a:ext cx="9144000" cy="10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19">
                <a:highlight>
                  <a:schemeClr val="lt1"/>
                </a:highlight>
              </a:rPr>
              <a:t>Acknowledgements and References</a:t>
            </a:r>
            <a:endParaRPr sz="2920">
              <a:highlight>
                <a:schemeClr val="lt1"/>
              </a:highlight>
            </a:endParaRPr>
          </a:p>
        </p:txBody>
      </p:sp>
      <p:sp>
        <p:nvSpPr>
          <p:cNvPr id="336" name="Google Shape;336;p18"/>
          <p:cNvSpPr txBox="1"/>
          <p:nvPr/>
        </p:nvSpPr>
        <p:spPr>
          <a:xfrm>
            <a:off x="0" y="1094100"/>
            <a:ext cx="9144000" cy="3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Acknowledgements</a:t>
            </a:r>
            <a:endParaRPr b="1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Respected faculty member and the university for this great project!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b="1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References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https://www.perforce.com/blog/alm/how-write-software-requirements-specification-srs-document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https://www.geeksforgeeks.org/software-requirement-specification-srs-format/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IEEE Guide to Software Requirements Specifications (SRS).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lang="en" sz="2000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SOME</a:t>
            </a: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's Existing System Documentation and API Guides.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○"/>
            </a:pPr>
            <a:r>
              <a:rPr b="0" i="0" lang="en" sz="20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Best Practices in Utility Billing Management Systems.</a:t>
            </a:r>
            <a:endParaRPr b="0" i="0" sz="2000" u="none" cap="none" strike="noStrike">
              <a:solidFill>
                <a:schemeClr val="dk2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